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ts val="1800"/>
              <a:buChar char="●"/>
              <a:defRPr sz="1800">
                <a:solidFill>
                  <a:schemeClr val="dk2"/>
                </a:solidFill>
              </a:defRPr>
            </a:lvl1pPr>
            <a:lvl2pPr lvl="1">
              <a:lnSpc>
                <a:spcPct val="115000"/>
              </a:lnSpc>
              <a:spcBef>
                <a:spcPts val="0"/>
              </a:spcBef>
              <a:spcAft>
                <a:spcPts val="1600"/>
              </a:spcAft>
              <a:buClr>
                <a:schemeClr val="dk2"/>
              </a:buClr>
              <a:buSzPts val="1400"/>
              <a:buChar char="○"/>
              <a:defRPr>
                <a:solidFill>
                  <a:schemeClr val="dk2"/>
                </a:solidFill>
              </a:defRPr>
            </a:lvl2pPr>
            <a:lvl3pPr lvl="2">
              <a:lnSpc>
                <a:spcPct val="115000"/>
              </a:lnSpc>
              <a:spcBef>
                <a:spcPts val="0"/>
              </a:spcBef>
              <a:spcAft>
                <a:spcPts val="1600"/>
              </a:spcAft>
              <a:buClr>
                <a:schemeClr val="dk2"/>
              </a:buClr>
              <a:buSzPts val="1400"/>
              <a:buChar char="■"/>
              <a:defRPr>
                <a:solidFill>
                  <a:schemeClr val="dk2"/>
                </a:solidFill>
              </a:defRPr>
            </a:lvl3pPr>
            <a:lvl4pPr lvl="3">
              <a:lnSpc>
                <a:spcPct val="115000"/>
              </a:lnSpc>
              <a:spcBef>
                <a:spcPts val="0"/>
              </a:spcBef>
              <a:spcAft>
                <a:spcPts val="1600"/>
              </a:spcAft>
              <a:buClr>
                <a:schemeClr val="dk2"/>
              </a:buClr>
              <a:buSzPts val="1400"/>
              <a:buChar char="●"/>
              <a:defRPr>
                <a:solidFill>
                  <a:schemeClr val="dk2"/>
                </a:solidFill>
              </a:defRPr>
            </a:lvl4pPr>
            <a:lvl5pPr lvl="4">
              <a:lnSpc>
                <a:spcPct val="115000"/>
              </a:lnSpc>
              <a:spcBef>
                <a:spcPts val="0"/>
              </a:spcBef>
              <a:spcAft>
                <a:spcPts val="1600"/>
              </a:spcAft>
              <a:buClr>
                <a:schemeClr val="dk2"/>
              </a:buClr>
              <a:buSzPts val="1400"/>
              <a:buChar char="○"/>
              <a:defRPr>
                <a:solidFill>
                  <a:schemeClr val="dk2"/>
                </a:solidFill>
              </a:defRPr>
            </a:lvl5pPr>
            <a:lvl6pPr lvl="5">
              <a:lnSpc>
                <a:spcPct val="115000"/>
              </a:lnSpc>
              <a:spcBef>
                <a:spcPts val="0"/>
              </a:spcBef>
              <a:spcAft>
                <a:spcPts val="1600"/>
              </a:spcAft>
              <a:buClr>
                <a:schemeClr val="dk2"/>
              </a:buClr>
              <a:buSzPts val="1400"/>
              <a:buChar char="■"/>
              <a:defRPr>
                <a:solidFill>
                  <a:schemeClr val="dk2"/>
                </a:solidFill>
              </a:defRPr>
            </a:lvl6pPr>
            <a:lvl7pPr lvl="6">
              <a:lnSpc>
                <a:spcPct val="115000"/>
              </a:lnSpc>
              <a:spcBef>
                <a:spcPts val="0"/>
              </a:spcBef>
              <a:spcAft>
                <a:spcPts val="1600"/>
              </a:spcAft>
              <a:buClr>
                <a:schemeClr val="dk2"/>
              </a:buClr>
              <a:buSzPts val="1400"/>
              <a:buChar char="●"/>
              <a:defRPr>
                <a:solidFill>
                  <a:schemeClr val="dk2"/>
                </a:solidFill>
              </a:defRPr>
            </a:lvl7pPr>
            <a:lvl8pPr lvl="7">
              <a:lnSpc>
                <a:spcPct val="115000"/>
              </a:lnSpc>
              <a:spcBef>
                <a:spcPts val="0"/>
              </a:spcBef>
              <a:spcAft>
                <a:spcPts val="1600"/>
              </a:spcAft>
              <a:buClr>
                <a:schemeClr val="dk2"/>
              </a:buClr>
              <a:buSzPts val="1400"/>
              <a:buChar char="○"/>
              <a:defRPr>
                <a:solidFill>
                  <a:schemeClr val="dk2"/>
                </a:solidFill>
              </a:defRPr>
            </a:lvl8pPr>
            <a:lvl9pPr lvl="8">
              <a:lnSpc>
                <a:spcPct val="115000"/>
              </a:lnSpc>
              <a:spcBef>
                <a:spcPts val="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marL="0" lvl="0" indent="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wrap="square" lIns="91425" tIns="91425" rIns="91425" bIns="91425" anchor="b" anchorCtr="0">
            <a:noAutofit/>
          </a:bodyPr>
          <a:lstStyle/>
          <a:p>
            <a:pPr marL="0" lvl="0" indent="0">
              <a:spcBef>
                <a:spcPts val="0"/>
              </a:spcBef>
              <a:buNone/>
            </a:pPr>
            <a:r>
              <a:rPr lang="en"/>
              <a:t>Intervals</a:t>
            </a:r>
          </a:p>
        </p:txBody>
      </p:sp>
      <p:sp>
        <p:nvSpPr>
          <p:cNvPr id="55" name="Shape 55"/>
          <p:cNvSpPr txBox="1">
            <a:spLocks noGrp="1"/>
          </p:cNvSpPr>
          <p:nvPr>
            <p:ph type="subTitle" idx="1"/>
          </p:nvPr>
        </p:nvSpPr>
        <p:spPr>
          <a:xfrm>
            <a:off x="311700" y="2834125"/>
            <a:ext cx="8520600" cy="792600"/>
          </a:xfrm>
          <a:prstGeom prst="rect">
            <a:avLst/>
          </a:prstGeom>
        </p:spPr>
        <p:txBody>
          <a:bodyPr wrap="square" lIns="91425" tIns="91425" rIns="91425" bIns="91425" anchor="t" anchorCtr="0">
            <a:noAutofit/>
          </a:bodyPr>
          <a:lstStyle/>
          <a:p>
            <a:pPr marL="0" lvl="0" indent="0">
              <a:spcBef>
                <a:spcPts val="0"/>
              </a:spcBef>
              <a:buNone/>
            </a:pPr>
            <a:r>
              <a:rPr lang="en"/>
              <a:t>Chapter 6;</a:t>
            </a:r>
          </a:p>
          <a:p>
            <a:pPr marL="0" lvl="0" indent="0">
              <a:spcBef>
                <a:spcPts val="0"/>
              </a:spcBef>
              <a:buNone/>
            </a:pPr>
            <a:r>
              <a:rPr lang="en"/>
              <a:t>An informative and short review </a:t>
            </a:r>
          </a:p>
          <a:p>
            <a:pPr marL="0" lvl="0" indent="0">
              <a:spcBef>
                <a:spcPts val="0"/>
              </a:spcBef>
              <a:buNone/>
            </a:pPr>
            <a:r>
              <a:rPr lang="en"/>
              <a:t>All examples are in the key of C major in the treble clef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Intervals</a:t>
            </a:r>
          </a:p>
        </p:txBody>
      </p:sp>
      <p:sp>
        <p:nvSpPr>
          <p:cNvPr id="61" name="Shape 61"/>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0">
              <a:spcBef>
                <a:spcPts val="0"/>
              </a:spcBef>
              <a:buNone/>
            </a:pPr>
            <a:r>
              <a:rPr lang="en"/>
              <a:t>These are the distances in pitch from one note to the other. These can be acquired easily by looking at the staff and counting the distance, but remember that the interval is told starting at the bottom not of the interval as ‘1’, just the above is ‘2’ so on and so forth.</a:t>
            </a:r>
          </a:p>
        </p:txBody>
      </p:sp>
      <p:pic>
        <p:nvPicPr>
          <p:cNvPr id="62" name="Shape 62" descr="Image result for basic interval music"/>
          <p:cNvPicPr preferRelativeResize="0"/>
          <p:nvPr/>
        </p:nvPicPr>
        <p:blipFill>
          <a:blip r:embed="rId3">
            <a:alphaModFix/>
          </a:blip>
          <a:stretch>
            <a:fillRect/>
          </a:stretch>
        </p:blipFill>
        <p:spPr>
          <a:xfrm>
            <a:off x="1435163" y="2520325"/>
            <a:ext cx="6273675" cy="20485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Steps</a:t>
            </a:r>
          </a:p>
        </p:txBody>
      </p:sp>
      <p:sp>
        <p:nvSpPr>
          <p:cNvPr id="68" name="Shape 68"/>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0">
              <a:spcBef>
                <a:spcPts val="0"/>
              </a:spcBef>
              <a:buNone/>
            </a:pPr>
            <a:r>
              <a:rPr lang="en"/>
              <a:t>Intervals can be measured in steps, these can include either half or whole steps. A whole step is made of two half steps and most of the time can bring a note up to the next letter in a scale. Notable exceptions are highlighted in yellow on the piano which are E to F and B to C. The chromatic scales goes up and down only by half steps.</a:t>
            </a:r>
          </a:p>
        </p:txBody>
      </p:sp>
      <p:pic>
        <p:nvPicPr>
          <p:cNvPr id="69" name="Shape 69" descr="Image result for half vs whole steps piano"/>
          <p:cNvPicPr preferRelativeResize="0"/>
          <p:nvPr/>
        </p:nvPicPr>
        <p:blipFill>
          <a:blip r:embed="rId3">
            <a:alphaModFix/>
          </a:blip>
          <a:stretch>
            <a:fillRect/>
          </a:stretch>
        </p:blipFill>
        <p:spPr>
          <a:xfrm>
            <a:off x="1524000" y="2663875"/>
            <a:ext cx="6096000" cy="1905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rtl="0">
              <a:spcBef>
                <a:spcPts val="0"/>
              </a:spcBef>
              <a:buNone/>
            </a:pPr>
            <a:r>
              <a:rPr lang="en"/>
              <a:t>Melodic or Harmonic</a:t>
            </a:r>
          </a:p>
        </p:txBody>
      </p:sp>
      <p:sp>
        <p:nvSpPr>
          <p:cNvPr id="75" name="Shape 75"/>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0" rtl="0">
              <a:spcBef>
                <a:spcPts val="0"/>
              </a:spcBef>
              <a:buNone/>
            </a:pPr>
            <a:r>
              <a:rPr lang="en"/>
              <a:t>The two types of intervals as seen in music are melodious and harmonic intervals. </a:t>
            </a:r>
          </a:p>
          <a:p>
            <a:pPr marL="0" lvl="0" indent="0" rtl="0">
              <a:spcBef>
                <a:spcPts val="0"/>
              </a:spcBef>
              <a:buNone/>
            </a:pPr>
            <a:r>
              <a:rPr lang="en"/>
              <a:t>This simply means that melodious intervals are not played at the same time as in a chord, while harmonics are played together at the same time.</a:t>
            </a:r>
          </a:p>
          <a:p>
            <a:pPr marL="0" lvl="0" indent="0" rtl="0">
              <a:spcBef>
                <a:spcPts val="0"/>
              </a:spcBef>
              <a:buNone/>
            </a:pPr>
            <a:endParaRPr/>
          </a:p>
          <a:p>
            <a:pPr marL="0" lvl="0" indent="0" rtl="0">
              <a:spcBef>
                <a:spcPts val="0"/>
              </a:spcBef>
              <a:buNone/>
            </a:pPr>
            <a:endParaRPr sz="4800"/>
          </a:p>
        </p:txBody>
      </p:sp>
      <p:pic>
        <p:nvPicPr>
          <p:cNvPr id="76" name="Shape 76"/>
          <p:cNvPicPr preferRelativeResize="0"/>
          <p:nvPr/>
        </p:nvPicPr>
        <p:blipFill>
          <a:blip r:embed="rId3">
            <a:alphaModFix/>
          </a:blip>
          <a:stretch>
            <a:fillRect/>
          </a:stretch>
        </p:blipFill>
        <p:spPr>
          <a:xfrm>
            <a:off x="1257300" y="2463838"/>
            <a:ext cx="6629400" cy="21050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Compounded and Inverted Intervals</a:t>
            </a:r>
          </a:p>
        </p:txBody>
      </p:sp>
      <p:sp>
        <p:nvSpPr>
          <p:cNvPr id="82" name="Shape 82"/>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0">
              <a:spcBef>
                <a:spcPts val="0"/>
              </a:spcBef>
              <a:buNone/>
            </a:pPr>
            <a:r>
              <a:rPr lang="en">
                <a:solidFill>
                  <a:srgbClr val="434343"/>
                </a:solidFill>
              </a:rPr>
              <a:t>A compound interval is one that is greater than an octave. They are generally just an octave (8) + a 3rd, 5th, or 6th.</a:t>
            </a:r>
          </a:p>
          <a:p>
            <a:pPr marL="0" lvl="0" indent="0">
              <a:spcBef>
                <a:spcPts val="0"/>
              </a:spcBef>
              <a:buNone/>
            </a:pPr>
            <a:r>
              <a:rPr lang="en">
                <a:solidFill>
                  <a:srgbClr val="434343"/>
                </a:solidFill>
              </a:rPr>
              <a:t>			</a:t>
            </a:r>
            <a:r>
              <a:rPr lang="en" i="1">
                <a:solidFill>
                  <a:srgbClr val="434343"/>
                </a:solidFill>
              </a:rPr>
              <a:t>E to a G (8 + 3)</a:t>
            </a:r>
            <a:r>
              <a:rPr lang="en">
                <a:solidFill>
                  <a:srgbClr val="434343"/>
                </a:solidFill>
              </a:rPr>
              <a:t>		</a:t>
            </a:r>
            <a:r>
              <a:rPr lang="en" sz="4800">
                <a:solidFill>
                  <a:srgbClr val="434343"/>
                </a:solidFill>
              </a:rPr>
              <a:t>𝄚</a:t>
            </a:r>
          </a:p>
          <a:p>
            <a:pPr marL="0" lvl="0" indent="0">
              <a:spcBef>
                <a:spcPts val="0"/>
              </a:spcBef>
              <a:buNone/>
            </a:pPr>
            <a:r>
              <a:rPr lang="en"/>
              <a:t>An inverted interval is most simply the interval of the interval  note from the root to the nearest octave. Interestingly, a major interval will invert to a minor and vice versa.  	</a:t>
            </a:r>
          </a:p>
          <a:p>
            <a:pPr marL="3200400" lvl="0" indent="457200">
              <a:spcBef>
                <a:spcPts val="0"/>
              </a:spcBef>
              <a:buNone/>
            </a:pPr>
            <a:endParaRPr sz="4800"/>
          </a:p>
        </p:txBody>
      </p:sp>
      <p:sp>
        <p:nvSpPr>
          <p:cNvPr id="83" name="Shape 83"/>
          <p:cNvSpPr txBox="1"/>
          <p:nvPr/>
        </p:nvSpPr>
        <p:spPr>
          <a:xfrm>
            <a:off x="4089075" y="2057400"/>
            <a:ext cx="604500" cy="925800"/>
          </a:xfrm>
          <a:prstGeom prst="rect">
            <a:avLst/>
          </a:prstGeom>
          <a:noFill/>
          <a:ln>
            <a:noFill/>
          </a:ln>
        </p:spPr>
        <p:txBody>
          <a:bodyPr wrap="square" lIns="91425" tIns="91425" rIns="91425" bIns="91425" anchor="t" anchorCtr="0">
            <a:noAutofit/>
          </a:bodyPr>
          <a:lstStyle/>
          <a:p>
            <a:pPr marL="0" lvl="0" indent="0" rtl="0">
              <a:spcBef>
                <a:spcPts val="0"/>
              </a:spcBef>
              <a:buNone/>
            </a:pPr>
            <a:r>
              <a:rPr lang="en" sz="4800"/>
              <a:t>𝅗𝅥</a:t>
            </a:r>
          </a:p>
        </p:txBody>
      </p:sp>
      <p:sp>
        <p:nvSpPr>
          <p:cNvPr id="84" name="Shape 84"/>
          <p:cNvSpPr txBox="1"/>
          <p:nvPr/>
        </p:nvSpPr>
        <p:spPr>
          <a:xfrm>
            <a:off x="4089075" y="1401600"/>
            <a:ext cx="540000" cy="732900"/>
          </a:xfrm>
          <a:prstGeom prst="rect">
            <a:avLst/>
          </a:prstGeom>
          <a:noFill/>
          <a:ln>
            <a:noFill/>
          </a:ln>
        </p:spPr>
        <p:txBody>
          <a:bodyPr wrap="square" lIns="91425" tIns="91425" rIns="91425" bIns="91425" anchor="t" anchorCtr="0">
            <a:noAutofit/>
          </a:bodyPr>
          <a:lstStyle/>
          <a:p>
            <a:pPr marL="0" lvl="0" indent="0" rtl="0">
              <a:spcBef>
                <a:spcPts val="0"/>
              </a:spcBef>
              <a:buNone/>
            </a:pPr>
            <a:r>
              <a:rPr lang="en" sz="4800"/>
              <a:t>𝅗𝅥</a:t>
            </a:r>
          </a:p>
        </p:txBody>
      </p:sp>
      <p:sp>
        <p:nvSpPr>
          <p:cNvPr id="85" name="Shape 85"/>
          <p:cNvSpPr txBox="1"/>
          <p:nvPr/>
        </p:nvSpPr>
        <p:spPr>
          <a:xfrm>
            <a:off x="2661725" y="3707275"/>
            <a:ext cx="1311600" cy="861600"/>
          </a:xfrm>
          <a:prstGeom prst="rect">
            <a:avLst/>
          </a:prstGeom>
          <a:noFill/>
          <a:ln>
            <a:noFill/>
          </a:ln>
        </p:spPr>
        <p:txBody>
          <a:bodyPr wrap="square" lIns="91425" tIns="91425" rIns="91425" bIns="91425" anchor="t" anchorCtr="0">
            <a:noAutofit/>
          </a:bodyPr>
          <a:lstStyle/>
          <a:p>
            <a:pPr marL="0" lvl="0" indent="0">
              <a:spcBef>
                <a:spcPts val="0"/>
              </a:spcBef>
              <a:buNone/>
            </a:pPr>
            <a:r>
              <a:rPr lang="en" i="1">
                <a:solidFill>
                  <a:srgbClr val="434343"/>
                </a:solidFill>
              </a:rPr>
              <a:t>The left interval is a M3 (F to A) but the inversion is a m6 (A to F)</a:t>
            </a:r>
          </a:p>
        </p:txBody>
      </p:sp>
      <p:pic>
        <p:nvPicPr>
          <p:cNvPr id="86" name="Shape 86"/>
          <p:cNvPicPr preferRelativeResize="0"/>
          <p:nvPr/>
        </p:nvPicPr>
        <p:blipFill rotWithShape="1">
          <a:blip r:embed="rId3">
            <a:alphaModFix/>
          </a:blip>
          <a:srcRect l="29250" t="6950" r="34540" b="15385"/>
          <a:stretch/>
        </p:blipFill>
        <p:spPr>
          <a:xfrm>
            <a:off x="3916200" y="1466788"/>
            <a:ext cx="1311599" cy="1581625"/>
          </a:xfrm>
          <a:prstGeom prst="rect">
            <a:avLst/>
          </a:prstGeom>
          <a:noFill/>
          <a:ln>
            <a:noFill/>
          </a:ln>
        </p:spPr>
      </p:pic>
      <p:pic>
        <p:nvPicPr>
          <p:cNvPr id="87" name="Shape 87"/>
          <p:cNvPicPr preferRelativeResize="0"/>
          <p:nvPr/>
        </p:nvPicPr>
        <p:blipFill rotWithShape="1">
          <a:blip r:embed="rId4">
            <a:alphaModFix/>
          </a:blip>
          <a:srcRect l="29109" r="24202" b="33545"/>
          <a:stretch/>
        </p:blipFill>
        <p:spPr>
          <a:xfrm>
            <a:off x="3916200" y="3752325"/>
            <a:ext cx="1311599" cy="104960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Interval Quality; 3rds and 2nds</a:t>
            </a:r>
          </a:p>
        </p:txBody>
      </p:sp>
      <p:sp>
        <p:nvSpPr>
          <p:cNvPr id="93" name="Shape 93"/>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0">
              <a:spcBef>
                <a:spcPts val="0"/>
              </a:spcBef>
              <a:buNone/>
            </a:pPr>
            <a:r>
              <a:rPr lang="en"/>
              <a:t>Intervals have certain qualities in them which mostly consist of Major and Minor, but diminished and augmented less common are also qualities of certain degrees.</a:t>
            </a:r>
          </a:p>
          <a:p>
            <a:pPr marL="0" lvl="0" indent="0">
              <a:spcBef>
                <a:spcPts val="0"/>
              </a:spcBef>
              <a:buNone/>
            </a:pPr>
            <a:r>
              <a:rPr lang="en"/>
              <a:t>A major third is two whole steps while a minor is lowered by a half step</a:t>
            </a:r>
          </a:p>
          <a:p>
            <a:pPr marL="0" lvl="0" indent="0">
              <a:spcBef>
                <a:spcPts val="0"/>
              </a:spcBef>
              <a:buNone/>
            </a:pPr>
            <a:r>
              <a:rPr lang="en"/>
              <a:t>The major second is one whole step but is only a half step in a minor second.</a:t>
            </a:r>
          </a:p>
          <a:p>
            <a:pPr marL="0" lvl="0" indent="0">
              <a:spcBef>
                <a:spcPts val="0"/>
              </a:spcBef>
              <a:buNone/>
            </a:pPr>
            <a:r>
              <a:rPr lang="en">
                <a:solidFill>
                  <a:srgbClr val="FFFFFF"/>
                </a:solidFill>
              </a:rPr>
              <a:t>The more basic of the intervals are 3rds and seconds, these are also important, for that many chords and intervals are built from them.</a:t>
            </a:r>
          </a:p>
          <a:p>
            <a:pPr marL="0" lvl="0" indent="0">
              <a:spcBef>
                <a:spcPts val="0"/>
              </a:spcBef>
              <a:buNone/>
            </a:pPr>
            <a:r>
              <a:rPr lang="en">
                <a:solidFill>
                  <a:srgbClr val="FFFFFF"/>
                </a:solidFill>
              </a:rPr>
              <a:t>Since the original not is included when naming chords, a M3 only spans 2 whole steps and a M2 only spans 1 whole step.</a:t>
            </a:r>
          </a:p>
          <a:p>
            <a:pPr marL="914400" lvl="0" indent="0">
              <a:spcBef>
                <a:spcPts val="0"/>
              </a:spcBef>
              <a:buNone/>
            </a:pPr>
            <a:r>
              <a:rPr lang="en" sz="4800"/>
              <a:t>	 </a:t>
            </a:r>
          </a:p>
        </p:txBody>
      </p:sp>
      <p:sp>
        <p:nvSpPr>
          <p:cNvPr id="94" name="Shape 94"/>
          <p:cNvSpPr txBox="1"/>
          <p:nvPr/>
        </p:nvSpPr>
        <p:spPr>
          <a:xfrm>
            <a:off x="1337300" y="3639025"/>
            <a:ext cx="424200" cy="874500"/>
          </a:xfrm>
          <a:prstGeom prst="rect">
            <a:avLst/>
          </a:prstGeom>
          <a:noFill/>
          <a:ln>
            <a:noFill/>
          </a:ln>
        </p:spPr>
        <p:txBody>
          <a:bodyPr wrap="square" lIns="91425" tIns="91425" rIns="91425" bIns="91425" anchor="t" anchorCtr="0">
            <a:noAutofit/>
          </a:bodyPr>
          <a:lstStyle/>
          <a:p>
            <a:pPr marL="0" lvl="0" indent="0">
              <a:spcBef>
                <a:spcPts val="0"/>
              </a:spcBef>
              <a:buNone/>
            </a:pPr>
            <a:r>
              <a:rPr lang="en" sz="4800"/>
              <a:t>𝅝</a:t>
            </a:r>
          </a:p>
        </p:txBody>
      </p:sp>
      <p:sp>
        <p:nvSpPr>
          <p:cNvPr id="95" name="Shape 95"/>
          <p:cNvSpPr txBox="1"/>
          <p:nvPr/>
        </p:nvSpPr>
        <p:spPr>
          <a:xfrm>
            <a:off x="1543050" y="3549025"/>
            <a:ext cx="424200" cy="874500"/>
          </a:xfrm>
          <a:prstGeom prst="rect">
            <a:avLst/>
          </a:prstGeom>
          <a:noFill/>
          <a:ln>
            <a:noFill/>
          </a:ln>
        </p:spPr>
        <p:txBody>
          <a:bodyPr wrap="square" lIns="91425" tIns="91425" rIns="91425" bIns="91425" anchor="t" anchorCtr="0">
            <a:noAutofit/>
          </a:bodyPr>
          <a:lstStyle/>
          <a:p>
            <a:pPr marL="0" lvl="0" indent="0" rtl="0">
              <a:spcBef>
                <a:spcPts val="0"/>
              </a:spcBef>
              <a:buNone/>
            </a:pPr>
            <a:r>
              <a:rPr lang="en" sz="4800"/>
              <a:t>𝅝</a:t>
            </a:r>
          </a:p>
        </p:txBody>
      </p:sp>
      <p:sp>
        <p:nvSpPr>
          <p:cNvPr id="96" name="Shape 96"/>
          <p:cNvSpPr txBox="1"/>
          <p:nvPr/>
        </p:nvSpPr>
        <p:spPr>
          <a:xfrm>
            <a:off x="2699725" y="3484750"/>
            <a:ext cx="424200" cy="874500"/>
          </a:xfrm>
          <a:prstGeom prst="rect">
            <a:avLst/>
          </a:prstGeom>
          <a:noFill/>
          <a:ln>
            <a:noFill/>
          </a:ln>
        </p:spPr>
        <p:txBody>
          <a:bodyPr wrap="square" lIns="91425" tIns="91425" rIns="91425" bIns="91425" anchor="t" anchorCtr="0">
            <a:noAutofit/>
          </a:bodyPr>
          <a:lstStyle/>
          <a:p>
            <a:pPr marL="0" lvl="0" indent="0" rtl="0">
              <a:spcBef>
                <a:spcPts val="0"/>
              </a:spcBef>
              <a:buNone/>
            </a:pPr>
            <a:r>
              <a:rPr lang="en" sz="4800"/>
              <a:t>𝅝</a:t>
            </a:r>
          </a:p>
        </p:txBody>
      </p:sp>
      <p:sp>
        <p:nvSpPr>
          <p:cNvPr id="97" name="Shape 97"/>
          <p:cNvSpPr txBox="1"/>
          <p:nvPr/>
        </p:nvSpPr>
        <p:spPr>
          <a:xfrm>
            <a:off x="4269900" y="3549025"/>
            <a:ext cx="424200" cy="874500"/>
          </a:xfrm>
          <a:prstGeom prst="rect">
            <a:avLst/>
          </a:prstGeom>
          <a:noFill/>
          <a:ln>
            <a:noFill/>
          </a:ln>
        </p:spPr>
        <p:txBody>
          <a:bodyPr wrap="square" lIns="91425" tIns="91425" rIns="91425" bIns="91425" anchor="t" anchorCtr="0">
            <a:noAutofit/>
          </a:bodyPr>
          <a:lstStyle/>
          <a:p>
            <a:pPr marL="0" lvl="0" indent="0" rtl="0">
              <a:spcBef>
                <a:spcPts val="0"/>
              </a:spcBef>
              <a:buNone/>
            </a:pPr>
            <a:r>
              <a:rPr lang="en" sz="4800"/>
              <a:t>𝅝</a:t>
            </a:r>
          </a:p>
        </p:txBody>
      </p:sp>
      <p:sp>
        <p:nvSpPr>
          <p:cNvPr id="98" name="Shape 98"/>
          <p:cNvSpPr txBox="1"/>
          <p:nvPr/>
        </p:nvSpPr>
        <p:spPr>
          <a:xfrm>
            <a:off x="4062150" y="3639025"/>
            <a:ext cx="424200" cy="874500"/>
          </a:xfrm>
          <a:prstGeom prst="rect">
            <a:avLst/>
          </a:prstGeom>
          <a:noFill/>
          <a:ln>
            <a:noFill/>
          </a:ln>
        </p:spPr>
        <p:txBody>
          <a:bodyPr wrap="square" lIns="91425" tIns="91425" rIns="91425" bIns="91425" anchor="t" anchorCtr="0">
            <a:noAutofit/>
          </a:bodyPr>
          <a:lstStyle/>
          <a:p>
            <a:pPr marL="0" lvl="0" indent="0" rtl="0">
              <a:spcBef>
                <a:spcPts val="0"/>
              </a:spcBef>
              <a:buNone/>
            </a:pPr>
            <a:r>
              <a:rPr lang="en" sz="4800"/>
              <a:t>𝅝</a:t>
            </a:r>
          </a:p>
        </p:txBody>
      </p:sp>
      <p:sp>
        <p:nvSpPr>
          <p:cNvPr id="99" name="Shape 99"/>
          <p:cNvSpPr txBox="1"/>
          <p:nvPr/>
        </p:nvSpPr>
        <p:spPr>
          <a:xfrm>
            <a:off x="5576975" y="3484750"/>
            <a:ext cx="424200" cy="874500"/>
          </a:xfrm>
          <a:prstGeom prst="rect">
            <a:avLst/>
          </a:prstGeom>
          <a:noFill/>
          <a:ln>
            <a:noFill/>
          </a:ln>
        </p:spPr>
        <p:txBody>
          <a:bodyPr wrap="square" lIns="91425" tIns="91425" rIns="91425" bIns="91425" anchor="t" anchorCtr="0">
            <a:noAutofit/>
          </a:bodyPr>
          <a:lstStyle/>
          <a:p>
            <a:pPr marL="0" lvl="0" indent="0" rtl="0">
              <a:spcBef>
                <a:spcPts val="0"/>
              </a:spcBef>
              <a:buNone/>
            </a:pPr>
            <a:r>
              <a:rPr lang="en" sz="4800"/>
              <a:t>𝅝</a:t>
            </a:r>
          </a:p>
        </p:txBody>
      </p:sp>
      <p:sp>
        <p:nvSpPr>
          <p:cNvPr id="100" name="Shape 100"/>
          <p:cNvSpPr txBox="1"/>
          <p:nvPr/>
        </p:nvSpPr>
        <p:spPr>
          <a:xfrm>
            <a:off x="5576975" y="3639025"/>
            <a:ext cx="424200" cy="874500"/>
          </a:xfrm>
          <a:prstGeom prst="rect">
            <a:avLst/>
          </a:prstGeom>
          <a:noFill/>
          <a:ln>
            <a:noFill/>
          </a:ln>
        </p:spPr>
        <p:txBody>
          <a:bodyPr wrap="square" lIns="91425" tIns="91425" rIns="91425" bIns="91425" anchor="t" anchorCtr="0">
            <a:noAutofit/>
          </a:bodyPr>
          <a:lstStyle/>
          <a:p>
            <a:pPr marL="0" lvl="0" indent="0" rtl="0">
              <a:spcBef>
                <a:spcPts val="0"/>
              </a:spcBef>
              <a:buNone/>
            </a:pPr>
            <a:r>
              <a:rPr lang="en" sz="4800"/>
              <a:t>𝅝</a:t>
            </a:r>
          </a:p>
        </p:txBody>
      </p:sp>
      <p:sp>
        <p:nvSpPr>
          <p:cNvPr id="101" name="Shape 101"/>
          <p:cNvSpPr txBox="1"/>
          <p:nvPr/>
        </p:nvSpPr>
        <p:spPr>
          <a:xfrm>
            <a:off x="2547325" y="3860875"/>
            <a:ext cx="424200" cy="874500"/>
          </a:xfrm>
          <a:prstGeom prst="rect">
            <a:avLst/>
          </a:prstGeom>
          <a:noFill/>
          <a:ln>
            <a:noFill/>
          </a:ln>
        </p:spPr>
        <p:txBody>
          <a:bodyPr wrap="square" lIns="91425" tIns="91425" rIns="91425" bIns="91425" anchor="t" anchorCtr="0">
            <a:noAutofit/>
          </a:bodyPr>
          <a:lstStyle/>
          <a:p>
            <a:pPr marL="0" lvl="0" indent="0" rtl="0">
              <a:spcBef>
                <a:spcPts val="0"/>
              </a:spcBef>
              <a:buNone/>
            </a:pPr>
            <a:r>
              <a:rPr lang="en"/>
              <a:t>♭</a:t>
            </a:r>
          </a:p>
        </p:txBody>
      </p:sp>
      <p:sp>
        <p:nvSpPr>
          <p:cNvPr id="102" name="Shape 102"/>
          <p:cNvSpPr txBox="1"/>
          <p:nvPr/>
        </p:nvSpPr>
        <p:spPr>
          <a:xfrm>
            <a:off x="2699725" y="3639025"/>
            <a:ext cx="424200" cy="874500"/>
          </a:xfrm>
          <a:prstGeom prst="rect">
            <a:avLst/>
          </a:prstGeom>
          <a:noFill/>
          <a:ln>
            <a:noFill/>
          </a:ln>
        </p:spPr>
        <p:txBody>
          <a:bodyPr wrap="square" lIns="91425" tIns="91425" rIns="91425" bIns="91425" anchor="t" anchorCtr="0">
            <a:noAutofit/>
          </a:bodyPr>
          <a:lstStyle/>
          <a:p>
            <a:pPr marL="0" lvl="0" indent="0" rtl="0">
              <a:spcBef>
                <a:spcPts val="0"/>
              </a:spcBef>
              <a:buNone/>
            </a:pPr>
            <a:r>
              <a:rPr lang="en" sz="4800"/>
              <a:t>𝅝</a:t>
            </a:r>
          </a:p>
        </p:txBody>
      </p:sp>
      <p:sp>
        <p:nvSpPr>
          <p:cNvPr id="103" name="Shape 103"/>
          <p:cNvSpPr txBox="1"/>
          <p:nvPr/>
        </p:nvSpPr>
        <p:spPr>
          <a:xfrm>
            <a:off x="3985000" y="3938025"/>
            <a:ext cx="424200" cy="874500"/>
          </a:xfrm>
          <a:prstGeom prst="rect">
            <a:avLst/>
          </a:prstGeom>
          <a:noFill/>
          <a:ln>
            <a:noFill/>
          </a:ln>
        </p:spPr>
        <p:txBody>
          <a:bodyPr wrap="square" lIns="91425" tIns="91425" rIns="91425" bIns="91425" anchor="t" anchorCtr="0">
            <a:noAutofit/>
          </a:bodyPr>
          <a:lstStyle/>
          <a:p>
            <a:pPr marL="0" lvl="0" indent="0" rtl="0">
              <a:spcBef>
                <a:spcPts val="0"/>
              </a:spcBef>
              <a:buNone/>
            </a:pPr>
            <a:r>
              <a:rPr lang="en"/>
              <a:t>♭</a:t>
            </a:r>
          </a:p>
        </p:txBody>
      </p:sp>
      <p:pic>
        <p:nvPicPr>
          <p:cNvPr id="104" name="Shape 104"/>
          <p:cNvPicPr preferRelativeResize="0"/>
          <p:nvPr/>
        </p:nvPicPr>
        <p:blipFill rotWithShape="1">
          <a:blip r:embed="rId3">
            <a:alphaModFix/>
          </a:blip>
          <a:srcRect t="54753"/>
          <a:stretch/>
        </p:blipFill>
        <p:spPr>
          <a:xfrm>
            <a:off x="597938" y="3065300"/>
            <a:ext cx="7948126" cy="20219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Perfect Intervals</a:t>
            </a:r>
          </a:p>
        </p:txBody>
      </p:sp>
      <p:sp>
        <p:nvSpPr>
          <p:cNvPr id="110" name="Shape 110"/>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0">
              <a:spcBef>
                <a:spcPts val="0"/>
              </a:spcBef>
              <a:buNone/>
            </a:pPr>
            <a:r>
              <a:rPr lang="en"/>
              <a:t>Some intervals are of the same quality whether in Major or Minor key, these are Perfect Intervals. These are U and 8ve of course, but also P4 and P5.</a:t>
            </a:r>
          </a:p>
          <a:p>
            <a:pPr marL="0" lvl="0" indent="0">
              <a:spcBef>
                <a:spcPts val="0"/>
              </a:spcBef>
              <a:buNone/>
            </a:pPr>
            <a:r>
              <a:rPr lang="en"/>
              <a:t>It is worth mentioning that the forth can be augmented or the fifth diminished to create a tritone. The Tritone is always 3 (Tri, Ea?) whole steps either by stacking two minor thirds from the diminished fifth or by raising the second that makes a fourth and thus augmenting it.</a:t>
            </a:r>
          </a:p>
          <a:p>
            <a:pPr marL="1828800" lvl="0" indent="457200">
              <a:spcBef>
                <a:spcPts val="0"/>
              </a:spcBef>
              <a:buNone/>
            </a:pPr>
            <a:r>
              <a:rPr lang="en" sz="4800"/>
              <a:t>𝄚					𝄚</a:t>
            </a:r>
          </a:p>
        </p:txBody>
      </p:sp>
      <p:sp>
        <p:nvSpPr>
          <p:cNvPr id="111" name="Shape 111"/>
          <p:cNvSpPr txBox="1"/>
          <p:nvPr/>
        </p:nvSpPr>
        <p:spPr>
          <a:xfrm>
            <a:off x="2765900" y="3423675"/>
            <a:ext cx="424200" cy="874500"/>
          </a:xfrm>
          <a:prstGeom prst="rect">
            <a:avLst/>
          </a:prstGeom>
          <a:noFill/>
          <a:ln>
            <a:noFill/>
          </a:ln>
        </p:spPr>
        <p:txBody>
          <a:bodyPr wrap="square" lIns="91425" tIns="91425" rIns="91425" bIns="91425" anchor="t" anchorCtr="0">
            <a:noAutofit/>
          </a:bodyPr>
          <a:lstStyle/>
          <a:p>
            <a:pPr marL="0" lvl="0" indent="0" rtl="0">
              <a:spcBef>
                <a:spcPts val="0"/>
              </a:spcBef>
              <a:buNone/>
            </a:pPr>
            <a:r>
              <a:rPr lang="en" sz="4800"/>
              <a:t>𝅝</a:t>
            </a:r>
          </a:p>
        </p:txBody>
      </p:sp>
      <p:sp>
        <p:nvSpPr>
          <p:cNvPr id="112" name="Shape 112"/>
          <p:cNvSpPr txBox="1"/>
          <p:nvPr/>
        </p:nvSpPr>
        <p:spPr>
          <a:xfrm>
            <a:off x="2765900" y="3203175"/>
            <a:ext cx="424200" cy="874500"/>
          </a:xfrm>
          <a:prstGeom prst="rect">
            <a:avLst/>
          </a:prstGeom>
          <a:noFill/>
          <a:ln>
            <a:noFill/>
          </a:ln>
        </p:spPr>
        <p:txBody>
          <a:bodyPr wrap="square" lIns="91425" tIns="91425" rIns="91425" bIns="91425" anchor="t" anchorCtr="0">
            <a:noAutofit/>
          </a:bodyPr>
          <a:lstStyle/>
          <a:p>
            <a:pPr marL="0" lvl="0" indent="0" rtl="0">
              <a:spcBef>
                <a:spcPts val="0"/>
              </a:spcBef>
              <a:buNone/>
            </a:pPr>
            <a:r>
              <a:rPr lang="en" sz="4800"/>
              <a:t>𝅝</a:t>
            </a:r>
          </a:p>
        </p:txBody>
      </p:sp>
      <p:sp>
        <p:nvSpPr>
          <p:cNvPr id="113" name="Shape 113"/>
          <p:cNvSpPr txBox="1"/>
          <p:nvPr/>
        </p:nvSpPr>
        <p:spPr>
          <a:xfrm>
            <a:off x="1504425" y="3716275"/>
            <a:ext cx="1414500" cy="646200"/>
          </a:xfrm>
          <a:prstGeom prst="rect">
            <a:avLst/>
          </a:prstGeom>
          <a:noFill/>
          <a:ln>
            <a:noFill/>
          </a:ln>
        </p:spPr>
        <p:txBody>
          <a:bodyPr wrap="square" lIns="91425" tIns="91425" rIns="91425" bIns="91425" anchor="t" anchorCtr="0">
            <a:noAutofit/>
          </a:bodyPr>
          <a:lstStyle/>
          <a:p>
            <a:pPr marL="0" lvl="0" indent="0">
              <a:spcBef>
                <a:spcPts val="0"/>
              </a:spcBef>
              <a:buNone/>
            </a:pPr>
            <a:r>
              <a:rPr lang="en"/>
              <a:t>	    M3  </a:t>
            </a:r>
            <a:r>
              <a:rPr lang="en" sz="1800"/>
              <a:t>[</a:t>
            </a:r>
          </a:p>
        </p:txBody>
      </p:sp>
      <p:sp>
        <p:nvSpPr>
          <p:cNvPr id="114" name="Shape 114"/>
          <p:cNvSpPr txBox="1"/>
          <p:nvPr/>
        </p:nvSpPr>
        <p:spPr>
          <a:xfrm>
            <a:off x="3330400" y="3571575"/>
            <a:ext cx="1131600" cy="398700"/>
          </a:xfrm>
          <a:prstGeom prst="rect">
            <a:avLst/>
          </a:prstGeom>
          <a:noFill/>
          <a:ln>
            <a:noFill/>
          </a:ln>
        </p:spPr>
        <p:txBody>
          <a:bodyPr wrap="square" lIns="91425" tIns="91425" rIns="91425" bIns="91425" anchor="t" anchorCtr="0">
            <a:noAutofit/>
          </a:bodyPr>
          <a:lstStyle/>
          <a:p>
            <a:pPr marL="0" lvl="0" indent="0">
              <a:spcBef>
                <a:spcPts val="0"/>
              </a:spcBef>
              <a:buNone/>
            </a:pPr>
            <a:r>
              <a:rPr lang="en" sz="1100"/>
              <a:t>] </a:t>
            </a:r>
            <a:r>
              <a:rPr lang="en"/>
              <a:t>M2 </a:t>
            </a:r>
          </a:p>
        </p:txBody>
      </p:sp>
      <p:sp>
        <p:nvSpPr>
          <p:cNvPr id="115" name="Shape 115"/>
          <p:cNvSpPr txBox="1"/>
          <p:nvPr/>
        </p:nvSpPr>
        <p:spPr>
          <a:xfrm>
            <a:off x="5526725" y="3423675"/>
            <a:ext cx="424200" cy="874500"/>
          </a:xfrm>
          <a:prstGeom prst="rect">
            <a:avLst/>
          </a:prstGeom>
          <a:noFill/>
          <a:ln>
            <a:noFill/>
          </a:ln>
        </p:spPr>
        <p:txBody>
          <a:bodyPr wrap="square" lIns="91425" tIns="91425" rIns="91425" bIns="91425" anchor="t" anchorCtr="0">
            <a:noAutofit/>
          </a:bodyPr>
          <a:lstStyle/>
          <a:p>
            <a:pPr marL="0" lvl="0" indent="0" rtl="0">
              <a:spcBef>
                <a:spcPts val="0"/>
              </a:spcBef>
              <a:buNone/>
            </a:pPr>
            <a:r>
              <a:rPr lang="en" sz="4800"/>
              <a:t>𝅝</a:t>
            </a:r>
          </a:p>
        </p:txBody>
      </p:sp>
      <p:sp>
        <p:nvSpPr>
          <p:cNvPr id="116" name="Shape 116"/>
          <p:cNvSpPr txBox="1"/>
          <p:nvPr/>
        </p:nvSpPr>
        <p:spPr>
          <a:xfrm>
            <a:off x="5526725" y="3137475"/>
            <a:ext cx="424200" cy="940200"/>
          </a:xfrm>
          <a:prstGeom prst="rect">
            <a:avLst/>
          </a:prstGeom>
          <a:noFill/>
          <a:ln>
            <a:noFill/>
          </a:ln>
        </p:spPr>
        <p:txBody>
          <a:bodyPr wrap="square" lIns="91425" tIns="91425" rIns="91425" bIns="91425" anchor="t" anchorCtr="0">
            <a:noAutofit/>
          </a:bodyPr>
          <a:lstStyle/>
          <a:p>
            <a:pPr marL="0" lvl="0" indent="0" rtl="0">
              <a:spcBef>
                <a:spcPts val="0"/>
              </a:spcBef>
              <a:buNone/>
            </a:pPr>
            <a:r>
              <a:rPr lang="en" sz="4800"/>
              <a:t>𝅝</a:t>
            </a:r>
          </a:p>
        </p:txBody>
      </p:sp>
      <p:pic>
        <p:nvPicPr>
          <p:cNvPr id="117" name="Shape 117"/>
          <p:cNvPicPr preferRelativeResize="0"/>
          <p:nvPr/>
        </p:nvPicPr>
        <p:blipFill rotWithShape="1">
          <a:blip r:embed="rId3">
            <a:alphaModFix/>
          </a:blip>
          <a:srcRect l="25593" r="25189" b="52001"/>
          <a:stretch/>
        </p:blipFill>
        <p:spPr>
          <a:xfrm>
            <a:off x="1750800" y="3366512"/>
            <a:ext cx="2454401" cy="1345724"/>
          </a:xfrm>
          <a:prstGeom prst="rect">
            <a:avLst/>
          </a:prstGeom>
          <a:noFill/>
          <a:ln>
            <a:noFill/>
          </a:ln>
        </p:spPr>
      </p:pic>
      <p:sp>
        <p:nvSpPr>
          <p:cNvPr id="118" name="Shape 118"/>
          <p:cNvSpPr txBox="1"/>
          <p:nvPr/>
        </p:nvSpPr>
        <p:spPr>
          <a:xfrm>
            <a:off x="4873475" y="3571575"/>
            <a:ext cx="680400" cy="646200"/>
          </a:xfrm>
          <a:prstGeom prst="rect">
            <a:avLst/>
          </a:prstGeom>
          <a:noFill/>
          <a:ln>
            <a:noFill/>
          </a:ln>
        </p:spPr>
        <p:txBody>
          <a:bodyPr wrap="square" lIns="91425" tIns="91425" rIns="91425" bIns="91425" anchor="t" anchorCtr="0">
            <a:noAutofit/>
          </a:bodyPr>
          <a:lstStyle/>
          <a:p>
            <a:pPr marL="0" lvl="0" indent="0">
              <a:spcBef>
                <a:spcPts val="0"/>
              </a:spcBef>
              <a:buNone/>
            </a:pPr>
            <a:r>
              <a:rPr lang="en"/>
              <a:t>m3 [</a:t>
            </a:r>
          </a:p>
          <a:p>
            <a:pPr marL="0" lvl="0" indent="0">
              <a:spcBef>
                <a:spcPts val="0"/>
              </a:spcBef>
              <a:buNone/>
            </a:pPr>
            <a:endParaRPr/>
          </a:p>
        </p:txBody>
      </p:sp>
      <p:sp>
        <p:nvSpPr>
          <p:cNvPr id="119" name="Shape 119"/>
          <p:cNvSpPr txBox="1"/>
          <p:nvPr/>
        </p:nvSpPr>
        <p:spPr>
          <a:xfrm>
            <a:off x="4873475" y="3716275"/>
            <a:ext cx="680400" cy="646200"/>
          </a:xfrm>
          <a:prstGeom prst="rect">
            <a:avLst/>
          </a:prstGeom>
          <a:noFill/>
          <a:ln>
            <a:noFill/>
          </a:ln>
        </p:spPr>
        <p:txBody>
          <a:bodyPr wrap="square" lIns="91425" tIns="91425" rIns="91425" bIns="91425" anchor="t" anchorCtr="0">
            <a:noAutofit/>
          </a:bodyPr>
          <a:lstStyle/>
          <a:p>
            <a:pPr marL="0" lvl="0" indent="0" rtl="0">
              <a:spcBef>
                <a:spcPts val="0"/>
              </a:spcBef>
              <a:buNone/>
            </a:pPr>
            <a:r>
              <a:rPr lang="en"/>
              <a:t>m3 [</a:t>
            </a:r>
          </a:p>
          <a:p>
            <a:pPr marL="0" lvl="0" indent="0" rtl="0">
              <a:spcBef>
                <a:spcPts val="0"/>
              </a:spcBef>
              <a:buNone/>
            </a:pPr>
            <a:endParaRPr/>
          </a:p>
        </p:txBody>
      </p:sp>
      <p:pic>
        <p:nvPicPr>
          <p:cNvPr id="120" name="Shape 120"/>
          <p:cNvPicPr preferRelativeResize="0"/>
          <p:nvPr/>
        </p:nvPicPr>
        <p:blipFill rotWithShape="1">
          <a:blip r:embed="rId4">
            <a:alphaModFix/>
          </a:blip>
          <a:srcRect l="16051" t="23536" r="55678" b="46556"/>
          <a:stretch/>
        </p:blipFill>
        <p:spPr>
          <a:xfrm>
            <a:off x="4696800" y="3505250"/>
            <a:ext cx="2028324" cy="120697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Interval Quality; 6th and 7th</a:t>
            </a:r>
          </a:p>
        </p:txBody>
      </p:sp>
      <p:sp>
        <p:nvSpPr>
          <p:cNvPr id="126" name="Shape 12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0">
              <a:spcBef>
                <a:spcPts val="0"/>
              </a:spcBef>
              <a:buNone/>
            </a:pPr>
            <a:r>
              <a:rPr lang="en"/>
              <a:t>A 7th’s quality can be identified by its corresponding second. I.e. A major second inverts to a minor seventh, or a 6th inverts to a minor 3rd so the interval must be a major 6th. </a:t>
            </a:r>
          </a:p>
          <a:p>
            <a:pPr marL="0" lvl="0" indent="0">
              <a:spcBef>
                <a:spcPts val="0"/>
              </a:spcBef>
              <a:buNone/>
            </a:pPr>
            <a:r>
              <a:rPr lang="en"/>
              <a:t>Alternatively, One could use the stacking method by adding to a P5 for 6ths and subtracting from an 8ve for 7ths. I.e. a P5 and m2 combine to make a minor 6th or a m2 can be subtracted from a P8 to make a M7</a:t>
            </a:r>
          </a:p>
          <a:p>
            <a:pPr marL="2286000" lvl="0" indent="0">
              <a:spcBef>
                <a:spcPts val="0"/>
              </a:spcBef>
              <a:buNone/>
            </a:pPr>
            <a:r>
              <a:rPr lang="en" sz="4800"/>
              <a:t>𝄚					𝄚</a:t>
            </a:r>
          </a:p>
        </p:txBody>
      </p:sp>
      <p:sp>
        <p:nvSpPr>
          <p:cNvPr id="127" name="Shape 127"/>
          <p:cNvSpPr txBox="1"/>
          <p:nvPr/>
        </p:nvSpPr>
        <p:spPr>
          <a:xfrm>
            <a:off x="2765900" y="3423675"/>
            <a:ext cx="424200" cy="874500"/>
          </a:xfrm>
          <a:prstGeom prst="rect">
            <a:avLst/>
          </a:prstGeom>
          <a:noFill/>
          <a:ln>
            <a:noFill/>
          </a:ln>
        </p:spPr>
        <p:txBody>
          <a:bodyPr wrap="square" lIns="91425" tIns="91425" rIns="91425" bIns="91425" anchor="t" anchorCtr="0">
            <a:noAutofit/>
          </a:bodyPr>
          <a:lstStyle/>
          <a:p>
            <a:pPr marL="0" lvl="0" indent="0" rtl="0">
              <a:spcBef>
                <a:spcPts val="0"/>
              </a:spcBef>
              <a:buNone/>
            </a:pPr>
            <a:r>
              <a:rPr lang="en" sz="4800"/>
              <a:t>𝅝</a:t>
            </a:r>
          </a:p>
        </p:txBody>
      </p:sp>
      <p:sp>
        <p:nvSpPr>
          <p:cNvPr id="128" name="Shape 128"/>
          <p:cNvSpPr txBox="1"/>
          <p:nvPr/>
        </p:nvSpPr>
        <p:spPr>
          <a:xfrm>
            <a:off x="5554350" y="3423675"/>
            <a:ext cx="424200" cy="874500"/>
          </a:xfrm>
          <a:prstGeom prst="rect">
            <a:avLst/>
          </a:prstGeom>
          <a:noFill/>
          <a:ln>
            <a:noFill/>
          </a:ln>
        </p:spPr>
        <p:txBody>
          <a:bodyPr wrap="square" lIns="91425" tIns="91425" rIns="91425" bIns="91425" anchor="t" anchorCtr="0">
            <a:noAutofit/>
          </a:bodyPr>
          <a:lstStyle/>
          <a:p>
            <a:pPr marL="0" lvl="0" indent="0" rtl="0">
              <a:spcBef>
                <a:spcPts val="0"/>
              </a:spcBef>
              <a:buNone/>
            </a:pPr>
            <a:r>
              <a:rPr lang="en" sz="4800"/>
              <a:t>𝅝</a:t>
            </a:r>
          </a:p>
        </p:txBody>
      </p:sp>
      <p:sp>
        <p:nvSpPr>
          <p:cNvPr id="129" name="Shape 129"/>
          <p:cNvSpPr txBox="1"/>
          <p:nvPr/>
        </p:nvSpPr>
        <p:spPr>
          <a:xfrm>
            <a:off x="2765900" y="3046925"/>
            <a:ext cx="424200" cy="874500"/>
          </a:xfrm>
          <a:prstGeom prst="rect">
            <a:avLst/>
          </a:prstGeom>
          <a:noFill/>
          <a:ln>
            <a:noFill/>
          </a:ln>
        </p:spPr>
        <p:txBody>
          <a:bodyPr wrap="square" lIns="91425" tIns="91425" rIns="91425" bIns="91425" anchor="t" anchorCtr="0">
            <a:noAutofit/>
          </a:bodyPr>
          <a:lstStyle/>
          <a:p>
            <a:pPr marL="0" lvl="0" indent="0" rtl="0">
              <a:spcBef>
                <a:spcPts val="0"/>
              </a:spcBef>
              <a:buNone/>
            </a:pPr>
            <a:r>
              <a:rPr lang="en" sz="4800"/>
              <a:t>𝅝</a:t>
            </a:r>
          </a:p>
        </p:txBody>
      </p:sp>
      <p:sp>
        <p:nvSpPr>
          <p:cNvPr id="130" name="Shape 130"/>
          <p:cNvSpPr txBox="1"/>
          <p:nvPr/>
        </p:nvSpPr>
        <p:spPr>
          <a:xfrm>
            <a:off x="5554350" y="2969775"/>
            <a:ext cx="424200" cy="874500"/>
          </a:xfrm>
          <a:prstGeom prst="rect">
            <a:avLst/>
          </a:prstGeom>
          <a:noFill/>
          <a:ln>
            <a:noFill/>
          </a:ln>
        </p:spPr>
        <p:txBody>
          <a:bodyPr wrap="square" lIns="91425" tIns="91425" rIns="91425" bIns="91425" anchor="t" anchorCtr="0">
            <a:noAutofit/>
          </a:bodyPr>
          <a:lstStyle/>
          <a:p>
            <a:pPr marL="0" lvl="0" indent="0" rtl="0">
              <a:spcBef>
                <a:spcPts val="0"/>
              </a:spcBef>
              <a:buNone/>
            </a:pPr>
            <a:r>
              <a:rPr lang="en" sz="4800"/>
              <a:t>𝅝</a:t>
            </a:r>
          </a:p>
        </p:txBody>
      </p:sp>
      <p:sp>
        <p:nvSpPr>
          <p:cNvPr id="131" name="Shape 131"/>
          <p:cNvSpPr txBox="1"/>
          <p:nvPr/>
        </p:nvSpPr>
        <p:spPr>
          <a:xfrm>
            <a:off x="2071400" y="3603825"/>
            <a:ext cx="1118700" cy="514200"/>
          </a:xfrm>
          <a:prstGeom prst="rect">
            <a:avLst/>
          </a:prstGeom>
          <a:noFill/>
          <a:ln>
            <a:noFill/>
          </a:ln>
        </p:spPr>
        <p:txBody>
          <a:bodyPr wrap="square" lIns="91425" tIns="91425" rIns="91425" bIns="91425" anchor="t" anchorCtr="0">
            <a:noAutofit/>
          </a:bodyPr>
          <a:lstStyle/>
          <a:p>
            <a:pPr marL="0" lvl="0" indent="0">
              <a:spcBef>
                <a:spcPts val="0"/>
              </a:spcBef>
              <a:buNone/>
            </a:pPr>
            <a:r>
              <a:rPr lang="en"/>
              <a:t>    P5</a:t>
            </a:r>
            <a:r>
              <a:rPr lang="en" sz="2400"/>
              <a:t>[</a:t>
            </a:r>
          </a:p>
        </p:txBody>
      </p:sp>
      <p:sp>
        <p:nvSpPr>
          <p:cNvPr id="132" name="Shape 132"/>
          <p:cNvSpPr txBox="1"/>
          <p:nvPr/>
        </p:nvSpPr>
        <p:spPr>
          <a:xfrm>
            <a:off x="3304700" y="3497575"/>
            <a:ext cx="900000" cy="192900"/>
          </a:xfrm>
          <a:prstGeom prst="rect">
            <a:avLst/>
          </a:prstGeom>
          <a:noFill/>
          <a:ln>
            <a:noFill/>
          </a:ln>
        </p:spPr>
        <p:txBody>
          <a:bodyPr wrap="square" lIns="91425" tIns="91425" rIns="91425" bIns="91425" anchor="t" anchorCtr="0">
            <a:noAutofit/>
          </a:bodyPr>
          <a:lstStyle/>
          <a:p>
            <a:pPr marL="0" lvl="0" indent="0">
              <a:spcBef>
                <a:spcPts val="0"/>
              </a:spcBef>
              <a:buNone/>
            </a:pPr>
            <a:r>
              <a:rPr lang="en" sz="1100"/>
              <a:t>] </a:t>
            </a:r>
            <a:r>
              <a:rPr lang="en"/>
              <a:t>M2</a:t>
            </a:r>
          </a:p>
        </p:txBody>
      </p:sp>
      <p:sp>
        <p:nvSpPr>
          <p:cNvPr id="133" name="Shape 133"/>
          <p:cNvSpPr txBox="1"/>
          <p:nvPr/>
        </p:nvSpPr>
        <p:spPr>
          <a:xfrm>
            <a:off x="5978550" y="3310575"/>
            <a:ext cx="1955400" cy="192900"/>
          </a:xfrm>
          <a:prstGeom prst="rect">
            <a:avLst/>
          </a:prstGeom>
          <a:noFill/>
          <a:ln>
            <a:noFill/>
          </a:ln>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 sz="700">
                <a:solidFill>
                  <a:schemeClr val="dk1"/>
                </a:solidFill>
              </a:rPr>
              <a:t>]</a:t>
            </a:r>
            <a:r>
              <a:rPr lang="en" sz="1100">
                <a:solidFill>
                  <a:schemeClr val="dk1"/>
                </a:solidFill>
              </a:rPr>
              <a:t> </a:t>
            </a:r>
            <a:r>
              <a:rPr lang="en">
                <a:solidFill>
                  <a:schemeClr val="dk1"/>
                </a:solidFill>
              </a:rPr>
              <a:t>m2 from the 8ve</a:t>
            </a:r>
          </a:p>
        </p:txBody>
      </p:sp>
      <p:sp>
        <p:nvSpPr>
          <p:cNvPr id="134" name="Shape 134"/>
          <p:cNvSpPr txBox="1"/>
          <p:nvPr/>
        </p:nvSpPr>
        <p:spPr>
          <a:xfrm>
            <a:off x="4809175" y="3423675"/>
            <a:ext cx="797100" cy="462900"/>
          </a:xfrm>
          <a:prstGeom prst="rect">
            <a:avLst/>
          </a:prstGeom>
          <a:noFill/>
          <a:ln>
            <a:noFill/>
          </a:ln>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
                <a:solidFill>
                  <a:schemeClr val="dk1"/>
                </a:solidFill>
              </a:rPr>
              <a:t>    P5</a:t>
            </a:r>
            <a:r>
              <a:rPr lang="en" sz="3600">
                <a:solidFill>
                  <a:schemeClr val="dk1"/>
                </a:solidFill>
              </a:rPr>
              <a:t>[</a:t>
            </a:r>
          </a:p>
          <a:p>
            <a:pPr marL="0" lvl="0" indent="0">
              <a:spcBef>
                <a:spcPts val="0"/>
              </a:spcBef>
              <a:buNone/>
            </a:pPr>
            <a:endParaRPr/>
          </a:p>
        </p:txBody>
      </p:sp>
      <p:pic>
        <p:nvPicPr>
          <p:cNvPr id="135" name="Shape 135"/>
          <p:cNvPicPr preferRelativeResize="0"/>
          <p:nvPr/>
        </p:nvPicPr>
        <p:blipFill rotWithShape="1">
          <a:blip r:embed="rId3">
            <a:alphaModFix/>
          </a:blip>
          <a:srcRect l="30800" r="21528" b="51573"/>
          <a:stretch/>
        </p:blipFill>
        <p:spPr>
          <a:xfrm>
            <a:off x="2061767" y="3423671"/>
            <a:ext cx="1832462" cy="1046600"/>
          </a:xfrm>
          <a:prstGeom prst="rect">
            <a:avLst/>
          </a:prstGeom>
          <a:noFill/>
          <a:ln>
            <a:noFill/>
          </a:ln>
        </p:spPr>
      </p:pic>
      <p:pic>
        <p:nvPicPr>
          <p:cNvPr id="136" name="Shape 136"/>
          <p:cNvPicPr preferRelativeResize="0"/>
          <p:nvPr/>
        </p:nvPicPr>
        <p:blipFill rotWithShape="1">
          <a:blip r:embed="rId4">
            <a:alphaModFix/>
          </a:blip>
          <a:srcRect l="19003" t="15536" r="23339" b="46964"/>
          <a:stretch/>
        </p:blipFill>
        <p:spPr>
          <a:xfrm>
            <a:off x="5035275" y="3369000"/>
            <a:ext cx="3240526" cy="11855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42" name="Shape 142"/>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604</Words>
  <Application>Microsoft Office PowerPoint</Application>
  <PresentationFormat>On-screen Show (16:9)</PresentationFormat>
  <Paragraphs>59</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Simple Light</vt:lpstr>
      <vt:lpstr>Intervals</vt:lpstr>
      <vt:lpstr>Intervals</vt:lpstr>
      <vt:lpstr>Steps</vt:lpstr>
      <vt:lpstr>Melodic or Harmonic</vt:lpstr>
      <vt:lpstr>Compounded and Inverted Intervals</vt:lpstr>
      <vt:lpstr>Interval Quality; 3rds and 2nds</vt:lpstr>
      <vt:lpstr>Perfect Intervals</vt:lpstr>
      <vt:lpstr>Interval Quality; 6th and 7th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Intervals</dc:title>
  <dc:creator>Miller, Heather</dc:creator>
  <cp:lastModifiedBy>Miller, Heather</cp:lastModifiedBy>
  <cp:revision>1</cp:revision>
  <dcterms:modified xsi:type="dcterms:W3CDTF">2017-12-15T19:18:06Z</dcterms:modified>
</cp:coreProperties>
</file>